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8AE34-626D-3629-7203-C80B69DBB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D8803F-DE0F-E143-E970-A6E9059EA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D06DD-DD71-56EB-E790-4A5AC957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3E68C-FB87-11FF-2A12-D0F847FEA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537B5-59D2-A29E-9E11-C2A9FA6B6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096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0185-A9D3-E897-F8FC-7B3D7064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459D1F-49E9-2796-B8FE-6035C5366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F5D7-A424-8975-2722-1BEBE5B6F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C2D35-0753-ED0C-D758-8E736CF0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4F9D3-0FD7-4B83-212C-5F7B38E37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303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DC78B2-7FD2-E0EA-AA9A-D27604C97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E060C-2D9E-1096-A4B4-24AF5979F1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2773C-DC9A-DC58-485C-24D2BE24D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D237A-0027-67CE-B891-1582E0540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A4E59-39FF-CC03-AAE7-6CB39EBC6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18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A9461-CEF6-F86A-B6C0-8D37529E2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4C60E-9AF7-44EA-10A3-5C9FBC4D5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0A26C-F69D-B8B6-8313-D393E8462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0D6C8-D52A-2559-30F4-C9B9441E6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977C2-605B-C4B7-9E2F-B622FA951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62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5726C-5CCB-5668-4154-ED7EB8D24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08944-1494-9977-E28B-F38D55529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425CF-F3DA-1175-6A73-AC22FC7B2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05155-9FC7-4C16-7D89-B5DA42B2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B5479-3CDB-716D-DDE2-A4E9DAAAB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88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E5D02-7E53-897A-4B32-BEFE7E513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73BC2-C7FB-BA74-3876-77A18D00F3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E4BAD-5357-D08B-14FF-F43063E31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FB2AF-A557-6506-464C-DEA1415C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A22B7-849A-F457-0E37-ABEFB4703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732A5-6E42-FB73-13C5-114E5657A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234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B445-5EFD-F826-579B-BB18D770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B1394-A1CC-C32C-CB36-3F0A8B78E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21DCE-6F08-4701-0F9E-6AF27AB7B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809873-B512-A33B-5AD5-3C46B539C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DCD0E9-323E-371B-2F4D-3AE1D5673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3695BA-3B34-8E8B-4288-88B56D252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A71FE6-C96F-7072-1060-BB73DA528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A6DBD3-1BB1-724E-CB0D-7081A892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386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E686-2A52-2175-697E-3F0DF307B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BAC70C-BE1B-5119-6F82-A64FB5108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BCF57-5D5E-9FF1-11C2-4F1512150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C7FF68-9524-2FC0-F00B-A40120332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781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D21A10-60EE-9542-2472-94845B7A6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576D30-397E-7913-376E-473EDE3C9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26374-8296-4CE0-14CC-9E354803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59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B3BF5-6C2D-E30D-2FCE-1D51C2FF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FAA1-1B1D-C7E4-5166-EBE1BE898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32A2E-C0B8-6183-F1E3-29677A1F7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CB3BD-B7A4-6C41-4450-5379B4628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18009-1EC1-0B41-F975-90B0A8254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8FA39-CB5C-0C04-570B-010445882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19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E20E1-166F-9ACE-E776-A589469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DBB625-D4AC-EAD4-2644-CAC8ED994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F3E96-0F68-F3FA-DFD5-AE72C0A6F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C36F5-612D-3936-3175-F937C8C3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0DF6B-E56C-2CEB-5D49-D77BCB1F3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19633-ADC5-CBBC-A90A-B132ABC0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5106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5D19CD-637C-6096-E39E-6F5742557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26D7B-8CC9-6CA9-9FDB-7196B7947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0B312-77BA-9CE0-33EE-1FBCC3A55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6AA9-320D-4454-83CC-215D54956A54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5BA6-D5AE-7D22-A778-22EE7D6C5C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1B296-AE31-2ED4-E8E6-05DC307F3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23D65-4525-46D4-A717-F1D1573BA2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310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DF976-E334-8D52-DA67-5C73D56B7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116" y="427982"/>
            <a:ext cx="9716219" cy="1922762"/>
          </a:xfrm>
        </p:spPr>
        <p:txBody>
          <a:bodyPr>
            <a:noAutofit/>
          </a:bodyPr>
          <a:lstStyle/>
          <a:p>
            <a:pPr algn="l"/>
            <a:r>
              <a:rPr lang="en-US" sz="4400" b="1" dirty="0"/>
              <a:t>Replication:</a:t>
            </a:r>
            <a:br>
              <a:rPr lang="en-US" sz="3600" dirty="0"/>
            </a:br>
            <a:r>
              <a:rPr lang="en-US" sz="3600" dirty="0"/>
              <a:t>Personal Economic Shocks and Public Opposition to Unauthorized Immigration</a:t>
            </a:r>
            <a:endParaRPr lang="en-IN" sz="3600" dirty="0"/>
          </a:p>
        </p:txBody>
      </p:sp>
      <p:pic>
        <p:nvPicPr>
          <p:cNvPr id="5" name="Picture 4" descr="Several hands raised and ready to answer a question">
            <a:extLst>
              <a:ext uri="{FF2B5EF4-FFF2-40B4-BE49-F238E27FC236}">
                <a16:creationId xmlns:a16="http://schemas.microsoft.com/office/drawing/2014/main" id="{827AF91A-B0BB-32A9-EEB6-4BD9A2E7C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45" y="2652668"/>
            <a:ext cx="5298255" cy="353648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0A9E7E0-14B8-C3F7-E249-3055A4FD5A70}"/>
              </a:ext>
            </a:extLst>
          </p:cNvPr>
          <p:cNvGrpSpPr/>
          <p:nvPr/>
        </p:nvGrpSpPr>
        <p:grpSpPr>
          <a:xfrm>
            <a:off x="6751605" y="2644042"/>
            <a:ext cx="5235615" cy="1776867"/>
            <a:chOff x="592346" y="5240501"/>
            <a:chExt cx="5235615" cy="1776867"/>
          </a:xfrm>
        </p:grpSpPr>
        <p:sp>
          <p:nvSpPr>
            <p:cNvPr id="4" name="Subtitle 2">
              <a:extLst>
                <a:ext uri="{FF2B5EF4-FFF2-40B4-BE49-F238E27FC236}">
                  <a16:creationId xmlns:a16="http://schemas.microsoft.com/office/drawing/2014/main" id="{4B0DA9F7-8FB8-3B77-B7BB-913DDDA1A8C7}"/>
                </a:ext>
              </a:extLst>
            </p:cNvPr>
            <p:cNvSpPr txBox="1">
              <a:spLocks/>
            </p:cNvSpPr>
            <p:nvPr/>
          </p:nvSpPr>
          <p:spPr>
            <a:xfrm>
              <a:off x="592346" y="5240501"/>
              <a:ext cx="2340635" cy="17768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b="1" dirty="0"/>
                <a:t>Original authors:</a:t>
              </a:r>
            </a:p>
            <a:p>
              <a:pPr algn="l"/>
              <a:r>
                <a:rPr lang="es-ES" sz="1800" b="0" i="0" u="none" strike="noStrike" baseline="0" dirty="0">
                  <a:latin typeface="LMRoman12-Regular-Identity-H"/>
                </a:rPr>
                <a:t>Daniel J. Hopkins</a:t>
              </a:r>
            </a:p>
            <a:p>
              <a:pPr algn="l"/>
              <a:r>
                <a:rPr lang="es-ES" sz="1800" b="0" i="0" u="none" strike="noStrike" baseline="0" dirty="0" err="1">
                  <a:latin typeface="LMRoman12-Regular-Identity-H"/>
                </a:rPr>
                <a:t>Yotam</a:t>
              </a:r>
              <a:r>
                <a:rPr lang="es-ES" sz="1800" b="0" i="0" u="none" strike="noStrike" baseline="0" dirty="0">
                  <a:latin typeface="LMRoman12-Regular-Identity-H"/>
                </a:rPr>
                <a:t> </a:t>
              </a:r>
              <a:r>
                <a:rPr lang="es-ES" sz="1800" b="0" i="0" u="none" strike="noStrike" baseline="0" dirty="0" err="1">
                  <a:latin typeface="LMRoman12-Regular-Identity-H"/>
                </a:rPr>
                <a:t>Margalit</a:t>
              </a:r>
              <a:endParaRPr lang="es-ES" sz="1800" b="0" i="0" u="none" strike="noStrike" baseline="0" dirty="0">
                <a:latin typeface="LMRoman12-Regular-Identity-H"/>
              </a:endParaRPr>
            </a:p>
            <a:p>
              <a:pPr algn="l"/>
              <a:r>
                <a:rPr lang="es-ES" sz="1800" dirty="0">
                  <a:latin typeface="LMRoman12-Regular-Identity-H"/>
                </a:rPr>
                <a:t>Omer </a:t>
              </a:r>
              <a:r>
                <a:rPr lang="es-ES" sz="1800" dirty="0" err="1">
                  <a:latin typeface="LMRoman12-Regular-Identity-H"/>
                </a:rPr>
                <a:t>Solodoch</a:t>
              </a:r>
              <a:endParaRPr lang="es-ES" sz="1800" dirty="0">
                <a:latin typeface="LMRoman12-Regular-Identity-H"/>
              </a:endParaRPr>
            </a:p>
          </p:txBody>
        </p:sp>
        <p:sp>
          <p:nvSpPr>
            <p:cNvPr id="9" name="Subtitle 2">
              <a:extLst>
                <a:ext uri="{FF2B5EF4-FFF2-40B4-BE49-F238E27FC236}">
                  <a16:creationId xmlns:a16="http://schemas.microsoft.com/office/drawing/2014/main" id="{48CA2C0C-89F5-496A-F0FA-C4E1A9EC7CB5}"/>
                </a:ext>
              </a:extLst>
            </p:cNvPr>
            <p:cNvSpPr txBox="1">
              <a:spLocks/>
            </p:cNvSpPr>
            <p:nvPr/>
          </p:nvSpPr>
          <p:spPr>
            <a:xfrm>
              <a:off x="3487326" y="5240501"/>
              <a:ext cx="2340635" cy="177686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b="1" dirty="0"/>
                <a:t>Replication by:</a:t>
              </a:r>
            </a:p>
            <a:p>
              <a:pPr algn="l"/>
              <a:r>
                <a:rPr lang="es-ES" sz="1800" dirty="0">
                  <a:latin typeface="LMRoman12-Regular-Identity-H"/>
                </a:rPr>
                <a:t>Shekhar Kedia</a:t>
              </a:r>
              <a:endParaRPr lang="es-ES" sz="1800" b="0" i="0" u="none" strike="noStrike" baseline="0" dirty="0">
                <a:latin typeface="LMRoman12-Regular-Identity-H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9646CB-1C74-F00E-92B1-D5FB2A04B1F3}"/>
              </a:ext>
            </a:extLst>
          </p:cNvPr>
          <p:cNvSpPr txBox="1"/>
          <p:nvPr/>
        </p:nvSpPr>
        <p:spPr>
          <a:xfrm>
            <a:off x="6751605" y="5150771"/>
            <a:ext cx="31428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Module:</a:t>
            </a:r>
            <a:r>
              <a:rPr lang="en-US" sz="1800" dirty="0"/>
              <a:t> Applied Statistics – II</a:t>
            </a:r>
          </a:p>
          <a:p>
            <a:r>
              <a:rPr lang="en-US" b="1" dirty="0"/>
              <a:t>Faculty:</a:t>
            </a:r>
            <a:r>
              <a:rPr lang="en-US" dirty="0"/>
              <a:t> Jeffrey Ziegler</a:t>
            </a:r>
          </a:p>
          <a:p>
            <a:r>
              <a:rPr lang="en-US" b="1" dirty="0" err="1"/>
              <a:t>Programme</a:t>
            </a:r>
            <a:r>
              <a:rPr lang="en-US" b="1" dirty="0"/>
              <a:t>:</a:t>
            </a:r>
            <a:r>
              <a:rPr lang="en-US" dirty="0"/>
              <a:t> MSc. ASDS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2937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A5A77F-CF57-0B9B-F8B6-A64A51A72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800" y="2884038"/>
            <a:ext cx="2836653" cy="928837"/>
          </a:xfrm>
        </p:spPr>
        <p:txBody>
          <a:bodyPr/>
          <a:lstStyle/>
          <a:p>
            <a:r>
              <a:rPr lang="en-US" b="1" dirty="0"/>
              <a:t>Thank you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315104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About the research: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92B6-8611-FB0A-408E-5B1EDE5F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59896"/>
          </a:xfrm>
        </p:spPr>
        <p:txBody>
          <a:bodyPr>
            <a:normAutofit lnSpcReduction="10000"/>
          </a:bodyPr>
          <a:lstStyle/>
          <a:p>
            <a:r>
              <a:rPr lang="en-US" sz="2200" b="1" dirty="0"/>
              <a:t>Aim:</a:t>
            </a:r>
            <a:r>
              <a:rPr lang="en-US" sz="2200" dirty="0"/>
              <a:t> to see if COVID-19 affected 2020 US presidential vote choice</a:t>
            </a:r>
          </a:p>
          <a:p>
            <a:r>
              <a:rPr lang="en-US" sz="2200" dirty="0"/>
              <a:t>Media and academic discourse </a:t>
            </a:r>
            <a:r>
              <a:rPr lang="en-US" sz="2200" dirty="0" err="1"/>
              <a:t>favoured</a:t>
            </a:r>
            <a:r>
              <a:rPr lang="en-US" sz="2200" dirty="0"/>
              <a:t> Trump</a:t>
            </a:r>
          </a:p>
          <a:p>
            <a:r>
              <a:rPr lang="en-US" sz="2200" dirty="0"/>
              <a:t>Management of COVID-19 led to the negative sentiment</a:t>
            </a:r>
          </a:p>
          <a:p>
            <a:r>
              <a:rPr lang="en-US" sz="2200" dirty="0"/>
              <a:t>Dataset: 2020 Cooperative Election Study (CES) survey data administered by YouGov</a:t>
            </a:r>
          </a:p>
        </p:txBody>
      </p:sp>
      <p:pic>
        <p:nvPicPr>
          <p:cNvPr id="5" name="Picture 4" descr="Glass and digital lights">
            <a:extLst>
              <a:ext uri="{FF2B5EF4-FFF2-40B4-BE49-F238E27FC236}">
                <a16:creationId xmlns:a16="http://schemas.microsoft.com/office/drawing/2014/main" id="{8112CFD4-E520-7E9A-C468-087289DA9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068" y="3620458"/>
            <a:ext cx="3629949" cy="26914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60BE91-B97F-FF22-59B1-C0C345BFF22C}"/>
              </a:ext>
            </a:extLst>
          </p:cNvPr>
          <p:cNvSpPr txBox="1"/>
          <p:nvPr/>
        </p:nvSpPr>
        <p:spPr>
          <a:xfrm>
            <a:off x="838200" y="3538580"/>
            <a:ext cx="746886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200" b="1" dirty="0"/>
              <a:t>Research question: </a:t>
            </a:r>
          </a:p>
          <a:p>
            <a:r>
              <a:rPr lang="en-US" sz="2200" dirty="0"/>
              <a:t>Did exposure to COVID-19 impact vote choice in the 2020 presidential election?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/>
              <a:t>Key findings:</a:t>
            </a:r>
            <a:endParaRPr lang="en-IN" sz="2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Trump’s vote share decreased because of COVID-19.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However, no evidence that Joe Biden loses election when no voter reports exposure to COVID-19 cases and deaths.</a:t>
            </a:r>
          </a:p>
        </p:txBody>
      </p:sp>
    </p:spTree>
    <p:extLst>
      <p:ext uri="{BB962C8B-B14F-4D97-AF65-F5344CB8AC3E}">
        <p14:creationId xmlns:p14="http://schemas.microsoft.com/office/powerpoint/2010/main" val="1995715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Replication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92B6-8611-FB0A-408E-5B1EDE5F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92132" cy="466725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Authors have done a great job in understanding the impact of COVID-19 exposure on voting choice but the exposure is a binary variable.</a:t>
            </a:r>
          </a:p>
          <a:p>
            <a:r>
              <a:rPr lang="en-US" sz="2400" dirty="0"/>
              <a:t>Authors have tried to understand impact of three different types of COVID-19 exposure:</a:t>
            </a:r>
          </a:p>
          <a:p>
            <a:pPr lvl="1"/>
            <a:r>
              <a:rPr lang="en-US" sz="2000" dirty="0"/>
              <a:t>Respondent has been diagnosed with COVID-19</a:t>
            </a:r>
          </a:p>
          <a:p>
            <a:pPr lvl="1"/>
            <a:r>
              <a:rPr lang="en-US" sz="2000" dirty="0"/>
              <a:t>Respondent knows someone who has been diagnosed with COVID-19</a:t>
            </a:r>
          </a:p>
          <a:p>
            <a:pPr lvl="1"/>
            <a:r>
              <a:rPr lang="en-US" sz="2000" dirty="0"/>
              <a:t>Respondent knows someone who died from COVID-19</a:t>
            </a:r>
          </a:p>
          <a:p>
            <a:pPr lvl="1"/>
            <a:endParaRPr lang="en-US" sz="1700" dirty="0"/>
          </a:p>
          <a:p>
            <a:r>
              <a:rPr lang="en-US" sz="2400" b="1" dirty="0"/>
              <a:t>Contribution:</a:t>
            </a:r>
            <a:r>
              <a:rPr lang="en-US" sz="2400" dirty="0"/>
              <a:t> Create a scale variable (count no. of COVID-19 exposure) depending on degree of exposure (zero, one, two or all three) and see if there is any differential impact on voting choice.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Hypothesis to test:</a:t>
            </a:r>
          </a:p>
          <a:p>
            <a:r>
              <a:rPr lang="en-US" sz="2400" dirty="0"/>
              <a:t>H0 (null): Higher exposure to COVID-19 has no impact on voting choice</a:t>
            </a:r>
          </a:p>
          <a:p>
            <a:r>
              <a:rPr lang="en-US" sz="2400" dirty="0"/>
              <a:t>H1 (alternate): Higher exposure to COVID-19 affects voting choice.</a:t>
            </a:r>
          </a:p>
        </p:txBody>
      </p:sp>
      <p:pic>
        <p:nvPicPr>
          <p:cNvPr id="5" name="Picture 4" descr="Coronavirus labeled capsule">
            <a:extLst>
              <a:ext uri="{FF2B5EF4-FFF2-40B4-BE49-F238E27FC236}">
                <a16:creationId xmlns:a16="http://schemas.microsoft.com/office/drawing/2014/main" id="{DD058F09-39B0-DFEE-95F9-29AF099CE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034" y="4773343"/>
            <a:ext cx="2579298" cy="171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33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Descriptive summary</a:t>
            </a:r>
            <a:endParaRPr lang="en-IN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65DE7A-4815-382F-1620-BE607E049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8"/>
          <a:stretch/>
        </p:blipFill>
        <p:spPr>
          <a:xfrm>
            <a:off x="2175295" y="1601099"/>
            <a:ext cx="8367622" cy="4891776"/>
          </a:xfrm>
        </p:spPr>
      </p:pic>
    </p:spTree>
    <p:extLst>
      <p:ext uri="{BB962C8B-B14F-4D97-AF65-F5344CB8AC3E}">
        <p14:creationId xmlns:p14="http://schemas.microsoft.com/office/powerpoint/2010/main" val="417287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regression model output (author)</a:t>
            </a:r>
            <a:endParaRPr lang="en-IN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107201-AA31-F71D-BE85-453FC4C65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84" y="1690688"/>
            <a:ext cx="8166189" cy="453577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FA02C-5A43-8F9C-C1F3-2FF58F1FE047}"/>
              </a:ext>
            </a:extLst>
          </p:cNvPr>
          <p:cNvSpPr txBox="1"/>
          <p:nvPr/>
        </p:nvSpPr>
        <p:spPr>
          <a:xfrm>
            <a:off x="9066363" y="3080431"/>
            <a:ext cx="29804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Increase in percentage of vote choice for Biden with exposure to COVID19 cases and deaths</a:t>
            </a:r>
            <a:endParaRPr lang="en-IN" sz="20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D8F050D-0CD4-1D07-DF11-1316E59A12AF}"/>
              </a:ext>
            </a:extLst>
          </p:cNvPr>
          <p:cNvSpPr/>
          <p:nvPr/>
        </p:nvSpPr>
        <p:spPr>
          <a:xfrm>
            <a:off x="353679" y="3131387"/>
            <a:ext cx="8246853" cy="158726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673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Logistic regression model output (author)</a:t>
            </a:r>
            <a:endParaRPr lang="en-IN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286D8-3B3F-AD5B-3880-271AF4269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9" y="1690688"/>
            <a:ext cx="7060687" cy="459692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AE85B2E-012E-85A0-A698-A038668AFCFE}"/>
              </a:ext>
            </a:extLst>
          </p:cNvPr>
          <p:cNvSpPr/>
          <p:nvPr/>
        </p:nvSpPr>
        <p:spPr>
          <a:xfrm>
            <a:off x="483075" y="3059380"/>
            <a:ext cx="7297951" cy="155575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1B3B7C-87A7-FE93-F05C-CEE7BFE588F4}"/>
              </a:ext>
            </a:extLst>
          </p:cNvPr>
          <p:cNvSpPr txBox="1"/>
          <p:nvPr/>
        </p:nvSpPr>
        <p:spPr>
          <a:xfrm>
            <a:off x="8609163" y="3059380"/>
            <a:ext cx="29804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Increase in log odds of vote choice for Biden with exposure to COVID19 cases and deaths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16729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Linear regression model output (contribution)</a:t>
            </a:r>
            <a:endParaRPr lang="en-IN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BD2EE72-1F93-E886-2EDD-C1D93A531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24" y="1959894"/>
            <a:ext cx="8059211" cy="419936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EF2042-236E-64B5-62D6-5FB78BB503FA}"/>
              </a:ext>
            </a:extLst>
          </p:cNvPr>
          <p:cNvSpPr txBox="1"/>
          <p:nvPr/>
        </p:nvSpPr>
        <p:spPr>
          <a:xfrm>
            <a:off x="8750779" y="2873401"/>
            <a:ext cx="307176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Higher degree of COVID-19 exposure is associated with higher increase in percentage of vote choice for Biden.</a:t>
            </a:r>
            <a:endParaRPr lang="en-IN" sz="2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BB5521-BB90-09A0-DCEC-AFB49B52FB8C}"/>
              </a:ext>
            </a:extLst>
          </p:cNvPr>
          <p:cNvSpPr/>
          <p:nvPr/>
        </p:nvSpPr>
        <p:spPr>
          <a:xfrm>
            <a:off x="395332" y="2529704"/>
            <a:ext cx="7903279" cy="213718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26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16087" cy="1325563"/>
          </a:xfrm>
        </p:spPr>
        <p:txBody>
          <a:bodyPr/>
          <a:lstStyle/>
          <a:p>
            <a:r>
              <a:rPr lang="en-US" b="1" dirty="0"/>
              <a:t>Logistic regression model output (contribution)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966A93-F3D1-BE07-E484-8FCB742D5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14" y="1583357"/>
            <a:ext cx="7993811" cy="4580623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DA4CEB-97FB-58B0-E3A2-BA85C78B4F71}"/>
              </a:ext>
            </a:extLst>
          </p:cNvPr>
          <p:cNvSpPr/>
          <p:nvPr/>
        </p:nvSpPr>
        <p:spPr>
          <a:xfrm>
            <a:off x="414064" y="2131044"/>
            <a:ext cx="7993811" cy="21390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F11B86-2DEF-F0E5-2B8C-945FAB6193EF}"/>
              </a:ext>
            </a:extLst>
          </p:cNvPr>
          <p:cNvSpPr txBox="1"/>
          <p:nvPr/>
        </p:nvSpPr>
        <p:spPr>
          <a:xfrm>
            <a:off x="8733527" y="2605980"/>
            <a:ext cx="307176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Higher degree of COVID-19 exposure is associated with higher increase in log odds of vote choice for Biden.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1499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C828-7F1B-720B-FB30-43112E2E5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16087" cy="1325563"/>
          </a:xfrm>
        </p:spPr>
        <p:txBody>
          <a:bodyPr/>
          <a:lstStyle/>
          <a:p>
            <a:r>
              <a:rPr lang="en-US" b="1" dirty="0"/>
              <a:t>Interpretation</a:t>
            </a:r>
            <a:endParaRPr lang="en-IN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A94BA-9085-E2F5-704D-92B01893C2A1}"/>
              </a:ext>
            </a:extLst>
          </p:cNvPr>
          <p:cNvSpPr txBox="1"/>
          <p:nvPr/>
        </p:nvSpPr>
        <p:spPr>
          <a:xfrm>
            <a:off x="635477" y="1690688"/>
            <a:ext cx="112215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MRoman12-Regular-Identity-H"/>
              </a:rPr>
              <a:t>Original research established </a:t>
            </a:r>
            <a:r>
              <a:rPr lang="en-US" sz="1800" b="1" i="0" u="none" strike="noStrike" baseline="0" dirty="0">
                <a:latin typeface="LMRoman12-Regular-Identity-H"/>
              </a:rPr>
              <a:t>exposure to COVID-19 was associated with increase </a:t>
            </a:r>
            <a:r>
              <a:rPr lang="en-US" sz="1800" b="0" i="0" u="none" strike="noStrike" baseline="0" dirty="0">
                <a:latin typeface="LMRoman12-Regular-Identity-H"/>
              </a:rPr>
              <a:t>in vote choice for Biden.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LMRoman12-Regular-Identity-H"/>
              </a:rPr>
              <a:t>Linear regression output (full model) </a:t>
            </a:r>
            <a:r>
              <a:rPr lang="en-US" sz="1800" b="0" i="0" u="none" strike="noStrike" baseline="0" dirty="0">
                <a:latin typeface="LMRoman12-Regular-Identity-H"/>
              </a:rPr>
              <a:t>show 1.4% increase in vote share for Biden if respondent knows someone who was diagnosed with COVID-19 and 2% increase if respondent knows someone who died from </a:t>
            </a:r>
            <a:r>
              <a:rPr lang="en-IN" sz="1800" b="0" i="0" u="none" strike="noStrike" baseline="0" dirty="0">
                <a:latin typeface="LMRoman12-Regular-Identity-H"/>
              </a:rPr>
              <a:t>COVID-19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MRoman12-Regular-Identity-H"/>
              </a:rPr>
              <a:t>Logistic regression output produced by the author shows similar trend in increase of log odds for vote choice for Biden</a:t>
            </a:r>
          </a:p>
        </p:txBody>
      </p:sp>
      <p:pic>
        <p:nvPicPr>
          <p:cNvPr id="4" name="Picture 3" descr="Push pins laying down with one standing up">
            <a:extLst>
              <a:ext uri="{FF2B5EF4-FFF2-40B4-BE49-F238E27FC236}">
                <a16:creationId xmlns:a16="http://schemas.microsoft.com/office/drawing/2014/main" id="{D53C3FBB-0389-AA34-A3A0-D39F2EF00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935" y="4013150"/>
            <a:ext cx="3584072" cy="21507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CE6530-1508-9DDB-0587-DD8872C2C0AC}"/>
              </a:ext>
            </a:extLst>
          </p:cNvPr>
          <p:cNvSpPr txBox="1"/>
          <p:nvPr/>
        </p:nvSpPr>
        <p:spPr>
          <a:xfrm>
            <a:off x="635477" y="3335518"/>
            <a:ext cx="112215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MRoman12-Regular-Identity-H"/>
              </a:rPr>
              <a:t>As part of my contribution, created a scale variable to count degree/no. of COVID-19 exposure (0/1/2/3) and see how differential exposure impact vote choice towards Biden.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1E1CCD-7AAA-6C69-CB88-6EA5F49AF3CA}"/>
              </a:ext>
            </a:extLst>
          </p:cNvPr>
          <p:cNvSpPr txBox="1"/>
          <p:nvPr/>
        </p:nvSpPr>
        <p:spPr>
          <a:xfrm>
            <a:off x="635477" y="4013150"/>
            <a:ext cx="772854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LMRoman12-Regular-Identity-H"/>
              </a:rPr>
              <a:t>Linear regression (Table 2) show </a:t>
            </a:r>
            <a:r>
              <a:rPr lang="en-US" b="1" i="0" u="none" strike="noStrike" baseline="0" dirty="0">
                <a:latin typeface="LMRoman12-Regular-Identity-H"/>
              </a:rPr>
              <a:t>higher exposure to COVID-19 </a:t>
            </a:r>
            <a:r>
              <a:rPr lang="en-US" sz="1800" b="1" i="0" u="none" strike="noStrike" baseline="0" dirty="0">
                <a:latin typeface="LMRoman12-Regular-Identity-H"/>
              </a:rPr>
              <a:t>is associated with higher percentage increase</a:t>
            </a:r>
            <a:r>
              <a:rPr lang="en-US" sz="1800" b="0" i="0" u="none" strike="noStrike" baseline="0" dirty="0">
                <a:latin typeface="LMRoman12-Regular-Identity-H"/>
              </a:rPr>
              <a:t> in vote choice for Biden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LMRoman12-Regular-Identity-H"/>
              </a:rPr>
              <a:t>Increase by 1.3%, 2.8% and 6.6% for 1, 2 and 3 degree of exposure respectively (for full model).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LMRoman12-Regular-Identity-H"/>
              </a:rPr>
              <a:t>Logistic regression (Table 4) show </a:t>
            </a:r>
            <a:r>
              <a:rPr lang="en-US" b="1" i="0" u="none" strike="noStrike" baseline="0" dirty="0">
                <a:latin typeface="LMRoman12-Regular-Identity-H"/>
              </a:rPr>
              <a:t>higher exposure to COVID-19 </a:t>
            </a:r>
            <a:r>
              <a:rPr lang="en-US" sz="1800" b="1" i="0" u="none" strike="noStrike" baseline="0" dirty="0">
                <a:latin typeface="LMRoman12-Regular-Identity-H"/>
              </a:rPr>
              <a:t>is associated with higher log odds increase</a:t>
            </a:r>
            <a:r>
              <a:rPr lang="en-US" sz="1800" b="0" i="0" u="none" strike="noStrike" baseline="0" dirty="0">
                <a:latin typeface="LMRoman12-Regular-Identity-H"/>
              </a:rPr>
              <a:t> in vote choice for Biden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LMRoman12-Regular-Identity-H"/>
              </a:rPr>
              <a:t>Increase by </a:t>
            </a:r>
            <a:r>
              <a:rPr lang="en-US" b="0" i="0" u="none" strike="noStrike" baseline="0" dirty="0">
                <a:latin typeface="LMRoman12-Regular-Identity-H"/>
              </a:rPr>
              <a:t>0.25, 0.56 and 1.53 log odds for 1, 2 and 3 degree of exposure respectively (for full model).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1787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566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LMRoman12-Regular-Identity-H</vt:lpstr>
      <vt:lpstr>Office Theme</vt:lpstr>
      <vt:lpstr>Replication: Personal Economic Shocks and Public Opposition to Unauthorized Immigration</vt:lpstr>
      <vt:lpstr>About the research:</vt:lpstr>
      <vt:lpstr>Replication</vt:lpstr>
      <vt:lpstr>Descriptive summary</vt:lpstr>
      <vt:lpstr>Linear regression model output (author)</vt:lpstr>
      <vt:lpstr>Logistic regression model output (author)</vt:lpstr>
      <vt:lpstr>Linear regression model output (contribution)</vt:lpstr>
      <vt:lpstr>Logistic regression model output (contribution)</vt:lpstr>
      <vt:lpstr>Interpretation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Replication: Did exposure to COVID-19 affect vote choice in the 2020 presidential election?</dc:title>
  <dc:creator>Shekhar Kedia</dc:creator>
  <cp:lastModifiedBy>Shekhar Kedia</cp:lastModifiedBy>
  <cp:revision>8</cp:revision>
  <dcterms:created xsi:type="dcterms:W3CDTF">2024-03-27T17:27:05Z</dcterms:created>
  <dcterms:modified xsi:type="dcterms:W3CDTF">2024-03-31T17:46:46Z</dcterms:modified>
</cp:coreProperties>
</file>

<file path=docProps/thumbnail.jpeg>
</file>